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42"/>
  </p:notesMasterIdLst>
  <p:handoutMasterIdLst>
    <p:handoutMasterId r:id="rId43"/>
  </p:handoutMasterIdLst>
  <p:sldIdLst>
    <p:sldId id="258" r:id="rId2"/>
    <p:sldId id="289" r:id="rId3"/>
    <p:sldId id="257" r:id="rId4"/>
    <p:sldId id="260" r:id="rId5"/>
    <p:sldId id="259" r:id="rId6"/>
    <p:sldId id="261" r:id="rId7"/>
    <p:sldId id="262" r:id="rId8"/>
    <p:sldId id="263" r:id="rId9"/>
    <p:sldId id="303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67" r:id="rId24"/>
    <p:sldId id="271" r:id="rId25"/>
    <p:sldId id="272" r:id="rId26"/>
    <p:sldId id="273" r:id="rId27"/>
    <p:sldId id="274" r:id="rId28"/>
    <p:sldId id="275" r:id="rId29"/>
    <p:sldId id="276" r:id="rId30"/>
    <p:sldId id="284" r:id="rId31"/>
    <p:sldId id="283" r:id="rId32"/>
    <p:sldId id="277" r:id="rId33"/>
    <p:sldId id="278" r:id="rId34"/>
    <p:sldId id="279" r:id="rId35"/>
    <p:sldId id="280" r:id="rId36"/>
    <p:sldId id="281" r:id="rId37"/>
    <p:sldId id="285" r:id="rId38"/>
    <p:sldId id="286" r:id="rId39"/>
    <p:sldId id="287" r:id="rId40"/>
    <p:sldId id="288" r:id="rId4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76" d="100"/>
          <a:sy n="76" d="100"/>
        </p:scale>
        <p:origin x="-720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395" y="0"/>
            <a:ext cx="294962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9088AF6F-0895-4AA9-A67E-01B7C24EC42D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4988"/>
            <a:ext cx="2949629" cy="49752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395" y="9444988"/>
            <a:ext cx="2949629" cy="49752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4C94D262-1F9D-4FDC-867C-FF1BCE43B1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9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D2A242C-F59C-4E1E-A6A9-C193453E0246}" type="datetimeFigureOut">
              <a:rPr lang="en-GB" smtClean="0"/>
              <a:t>21/06/2016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A0C62EB-BCC0-4328-9FA8-6A075F994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62EB-BCC0-4328-9FA8-6A075F9948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1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3013"/>
            <a:ext cx="596741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80">
              <a:defRPr/>
            </a:pPr>
            <a:r>
              <a:rPr lang="en-GB" dirty="0"/>
              <a:t>dramatic change in response to compaction of a fine to medium grained SAND as silt content increases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B988-240B-4EDC-955A-5570CC8CA3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3013"/>
            <a:ext cx="5967413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Earthworks: a guide (2015) gives details of various fills and situations to achieve these goals.</a:t>
            </a:r>
          </a:p>
          <a:p>
            <a:r>
              <a:rPr lang="en-GB" dirty="0"/>
              <a:t>………….How to fit in fig 8.3 coloured in 5 times……….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B988-240B-4EDC-955A-5570CC8CA3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1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CD2-0011-4452-90A5-9A27E1A8E443}" type="datetime1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9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0D10-6CB8-4D4A-94F0-A17EBB657A22}" type="datetime1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68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6185-F4FD-4BC7-BCA8-697C7FF40FD4}" type="datetime1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0171-D5E3-438B-8558-15649656A602}" type="datetime1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2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0E52-6C53-4B06-8A4E-AABBC62AC34E}" type="datetime1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0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68E-AFA3-45B8-946B-C7118A2F2ADD}" type="datetime1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3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2433-2741-46DD-A0E0-19E2A98EF32A}" type="datetime1">
              <a:rPr lang="en-GB" smtClean="0"/>
              <a:t>21/06/2016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9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1293-CD6A-41C1-9BCF-24D1309E1C1C}" type="datetime1">
              <a:rPr lang="en-GB" smtClean="0"/>
              <a:t>21/06/2016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4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233B-A97B-46ED-A92B-427188C9AD5E}" type="datetime1">
              <a:rPr lang="en-GB" smtClean="0"/>
              <a:t>21/06/2016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830-0D4B-4387-8B55-282F7734EC27}" type="datetime1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1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1E85-901C-4A83-BC86-06475AE722B9}" type="datetime1">
              <a:rPr lang="en-GB" smtClean="0"/>
              <a:t>21/06/2016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9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B0DF-2F71-43C6-A383-E958EAA7C389}" type="datetime1">
              <a:rPr lang="en-GB" smtClean="0"/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3E9F-6AEE-4919-9CC6-C30F662A9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cid:EF9D5365-D4AA-4C3E-BF30-6CAEEE88EA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980303"/>
            <a:ext cx="7766936" cy="2380735"/>
          </a:xfrm>
        </p:spPr>
        <p:txBody>
          <a:bodyPr/>
          <a:lstStyle/>
          <a:p>
            <a:pPr algn="l"/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Principles and Practicalities of Earthworks</a:t>
            </a:r>
            <a:b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Nowak, Technical Director – Infrastructure Geotechnics, Atkins</a:t>
            </a:r>
            <a:b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Gilbert, Head of Ground Engineering &amp; Tunnelling, Jacobs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2016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Regional Group – Geological Society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Earthworks Fill Design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43489" y="1389337"/>
            <a:ext cx="11193470" cy="1293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assessment &amp; selection of fill material properties &amp; compaction requirements </a:t>
            </a:r>
          </a:p>
          <a:p>
            <a:pPr marL="0" indent="0">
              <a:buNone/>
            </a:pPr>
            <a:r>
              <a:rPr lang="en-GB" sz="2400" dirty="0" smtClean="0"/>
              <a:t>to enable construction &amp; satisfy the required long-term properties of the earth structure</a:t>
            </a:r>
            <a:endParaRPr lang="en-GB" sz="24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SCN09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2"/>
          <a:stretch/>
        </p:blipFill>
        <p:spPr>
          <a:xfrm>
            <a:off x="186578" y="2708920"/>
            <a:ext cx="11733913" cy="403096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45633" y="4696544"/>
            <a:ext cx="53848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What determines success: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1/3</a:t>
            </a:r>
            <a:r>
              <a:rPr lang="en-GB" sz="2400" baseline="30000" dirty="0" smtClean="0">
                <a:solidFill>
                  <a:schemeClr val="bg1"/>
                </a:solidFill>
              </a:rPr>
              <a:t>rd</a:t>
            </a:r>
            <a:r>
              <a:rPr lang="en-GB" sz="2400" dirty="0" smtClean="0">
                <a:solidFill>
                  <a:schemeClr val="bg1"/>
                </a:solidFill>
              </a:rPr>
              <a:t> Fill material available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1/3</a:t>
            </a:r>
            <a:r>
              <a:rPr lang="en-GB" sz="2400" baseline="30000" dirty="0" smtClean="0">
                <a:solidFill>
                  <a:schemeClr val="bg1"/>
                </a:solidFill>
              </a:rPr>
              <a:t>rd</a:t>
            </a:r>
            <a:r>
              <a:rPr lang="en-GB" sz="2400" dirty="0" smtClean="0">
                <a:solidFill>
                  <a:schemeClr val="bg1"/>
                </a:solidFill>
              </a:rPr>
              <a:t> Design decisions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1/3</a:t>
            </a:r>
            <a:r>
              <a:rPr lang="en-GB" sz="2400" baseline="30000" dirty="0" smtClean="0">
                <a:solidFill>
                  <a:schemeClr val="bg1"/>
                </a:solidFill>
              </a:rPr>
              <a:t>rd</a:t>
            </a:r>
            <a:r>
              <a:rPr lang="en-GB" sz="2400" dirty="0" smtClean="0">
                <a:solidFill>
                  <a:schemeClr val="bg1"/>
                </a:solidFill>
              </a:rPr>
              <a:t> Construction practice</a:t>
            </a:r>
          </a:p>
        </p:txBody>
      </p:sp>
    </p:spTree>
    <p:extLst>
      <p:ext uri="{BB962C8B-B14F-4D97-AF65-F5344CB8AC3E}">
        <p14:creationId xmlns:p14="http://schemas.microsoft.com/office/powerpoint/2010/main" val="35735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200" dirty="0" smtClean="0"/>
              <a:t>Earthworks Fill Design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343051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Questions to consider:</a:t>
            </a:r>
          </a:p>
          <a:p>
            <a:pPr marL="457200" indent="-276225">
              <a:buFont typeface="+mj-lt"/>
              <a:buAutoNum type="arabicPeriod"/>
            </a:pPr>
            <a:r>
              <a:rPr lang="en-GB" sz="2000" u="sng" dirty="0" smtClean="0"/>
              <a:t>Geotechnical Design </a:t>
            </a:r>
            <a:r>
              <a:rPr lang="en-GB" sz="2000" i="1" dirty="0" smtClean="0"/>
              <a:t>– what is required of the earthwork?</a:t>
            </a:r>
          </a:p>
          <a:p>
            <a:pPr marL="457200" indent="-276225">
              <a:buFont typeface="+mj-lt"/>
              <a:buAutoNum type="arabicPeriod"/>
            </a:pPr>
            <a:r>
              <a:rPr lang="en-GB" sz="2000" u="sng" dirty="0"/>
              <a:t>Fill Classification</a:t>
            </a:r>
            <a:r>
              <a:rPr lang="en-GB" sz="2000" dirty="0"/>
              <a:t> </a:t>
            </a:r>
            <a:r>
              <a:rPr lang="en-GB" sz="2000" i="1" dirty="0"/>
              <a:t>– what fills are available?</a:t>
            </a:r>
          </a:p>
          <a:p>
            <a:pPr marL="457200" indent="-276225">
              <a:buFont typeface="+mj-lt"/>
              <a:buAutoNum type="arabicPeriod"/>
            </a:pPr>
            <a:r>
              <a:rPr lang="en-GB" sz="2000" u="sng" dirty="0" smtClean="0"/>
              <a:t>Compaction Process </a:t>
            </a:r>
            <a:r>
              <a:rPr lang="en-GB" sz="2000" i="1" dirty="0" smtClean="0"/>
              <a:t>– what happens when fill is compacted?</a:t>
            </a:r>
          </a:p>
          <a:p>
            <a:pPr marL="457200" indent="-276225">
              <a:buFont typeface="+mj-lt"/>
              <a:buAutoNum type="arabicPeriod"/>
            </a:pPr>
            <a:r>
              <a:rPr lang="en-GB" sz="2000" u="sng" dirty="0" smtClean="0"/>
              <a:t>Fill Design </a:t>
            </a:r>
            <a:r>
              <a:rPr lang="en-GB" sz="2000" i="1" dirty="0" smtClean="0"/>
              <a:t>– what is necessary to satisfy the geotechnical design?</a:t>
            </a:r>
          </a:p>
          <a:p>
            <a:pPr marL="457200" indent="-276225">
              <a:buFont typeface="+mj-lt"/>
              <a:buAutoNum type="arabicPeriod"/>
            </a:pPr>
            <a:r>
              <a:rPr lang="en-GB" sz="2000" u="sng" dirty="0" smtClean="0"/>
              <a:t>Construction Risks</a:t>
            </a:r>
            <a:r>
              <a:rPr lang="en-GB" sz="2000" dirty="0" smtClean="0"/>
              <a:t> </a:t>
            </a:r>
            <a:r>
              <a:rPr lang="en-GB" sz="2000" i="1" dirty="0" smtClean="0"/>
              <a:t>– what ground risks need to be managed on site?</a:t>
            </a:r>
          </a:p>
          <a:p>
            <a:pPr marL="457200" indent="-276225">
              <a:buFont typeface="+mj-lt"/>
              <a:buAutoNum type="arabicPeriod"/>
            </a:pPr>
            <a:r>
              <a:rPr lang="en-GB" sz="2000" u="sng" dirty="0" smtClean="0"/>
              <a:t>Post-construction risks </a:t>
            </a:r>
            <a:r>
              <a:rPr lang="en-GB" sz="2000" i="1" dirty="0" smtClean="0"/>
              <a:t>– how might fill properties change?</a:t>
            </a:r>
            <a:endParaRPr lang="en-GB" sz="2000" u="sng" dirty="0" smtClean="0"/>
          </a:p>
          <a:p>
            <a:pPr marL="457200" indent="-276225">
              <a:buFont typeface="+mj-lt"/>
              <a:buAutoNum type="arabicPeriod"/>
            </a:pPr>
            <a:r>
              <a:rPr lang="en-GB" sz="2000" u="sng" dirty="0" smtClean="0"/>
              <a:t>Specification preparation </a:t>
            </a:r>
            <a:r>
              <a:rPr lang="en-GB" sz="2000" i="1" dirty="0" smtClean="0"/>
              <a:t>– how best to capture the fill design findings?</a:t>
            </a:r>
          </a:p>
          <a:p>
            <a:pPr marL="457200" indent="-276225">
              <a:buFont typeface="+mj-lt"/>
              <a:buAutoNum type="arabicPeriod"/>
            </a:pPr>
            <a:r>
              <a:rPr lang="en-GB" sz="2000" u="sng" dirty="0" smtClean="0"/>
              <a:t>Construction QC </a:t>
            </a:r>
            <a:r>
              <a:rPr lang="en-GB" sz="2000" i="1" dirty="0" smtClean="0"/>
              <a:t>– what on site checks will ensure the Spec is met?</a:t>
            </a:r>
          </a:p>
          <a:p>
            <a:endParaRPr lang="en-GB" sz="2000" i="1" dirty="0" smtClean="0"/>
          </a:p>
          <a:p>
            <a:endParaRPr lang="en-GB" sz="2000" i="1" dirty="0" smtClean="0"/>
          </a:p>
          <a:p>
            <a:pPr marL="0" indent="0" algn="r">
              <a:buNone/>
            </a:pPr>
            <a:r>
              <a:rPr lang="en-GB" sz="1800" i="1" dirty="0" smtClean="0"/>
              <a:t>low cost + problem free construction + acceptable  performance = GOOD EARTHWORK</a:t>
            </a:r>
            <a:endParaRPr lang="en-GB" sz="1800" i="1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745451" y="2060848"/>
            <a:ext cx="0" cy="3425552"/>
          </a:xfrm>
          <a:prstGeom prst="straightConnector1">
            <a:avLst/>
          </a:prstGeom>
          <a:ln w="1016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The Compaction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67" y="4509120"/>
            <a:ext cx="960107" cy="1296144"/>
          </a:xfrm>
          <a:prstGeom prst="rect">
            <a:avLst/>
          </a:prstGeom>
          <a:solidFill>
            <a:srgbClr val="988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95467" y="4221088"/>
            <a:ext cx="96010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95467" y="3933056"/>
            <a:ext cx="960107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887755" y="4517504"/>
            <a:ext cx="960107" cy="1296144"/>
          </a:xfrm>
          <a:prstGeom prst="rect">
            <a:avLst/>
          </a:prstGeom>
          <a:solidFill>
            <a:srgbClr val="988E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87755" y="4229472"/>
            <a:ext cx="96010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887755" y="4077072"/>
            <a:ext cx="960107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Donut 10"/>
          <p:cNvSpPr/>
          <p:nvPr/>
        </p:nvSpPr>
        <p:spPr>
          <a:xfrm>
            <a:off x="2447595" y="2763297"/>
            <a:ext cx="1440160" cy="1322160"/>
          </a:xfrm>
          <a:prstGeom prst="don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7488" y="4941168"/>
            <a:ext cx="6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soil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 txBox="1">
            <a:spLocks noGrp="1"/>
          </p:cNvSpPr>
          <p:nvPr>
            <p:ph sz="half" idx="1"/>
          </p:nvPr>
        </p:nvSpPr>
        <p:spPr>
          <a:xfrm>
            <a:off x="609600" y="1600202"/>
            <a:ext cx="5678421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Compaction reduces the air voids</a:t>
            </a:r>
          </a:p>
          <a:p>
            <a:r>
              <a:rPr lang="en-GB" sz="2000" dirty="0" smtClean="0"/>
              <a:t>Avoid </a:t>
            </a:r>
            <a:r>
              <a:rPr lang="en-GB" sz="2000" dirty="0"/>
              <a:t>just creating </a:t>
            </a:r>
            <a:r>
              <a:rPr lang="en-GB" sz="2000" dirty="0" err="1"/>
              <a:t>pwp</a:t>
            </a:r>
            <a:r>
              <a:rPr lang="en-GB" sz="2000" dirty="0"/>
              <a:t> as that hinders compaction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87488" y="3861048"/>
            <a:ext cx="6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67" y="4149080"/>
            <a:ext cx="96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water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73" y="1052736"/>
            <a:ext cx="547728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7-Point Star 17"/>
          <p:cNvSpPr/>
          <p:nvPr/>
        </p:nvSpPr>
        <p:spPr>
          <a:xfrm>
            <a:off x="2927648" y="4149080"/>
            <a:ext cx="384043" cy="31939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7-Point Star 18"/>
          <p:cNvSpPr/>
          <p:nvPr/>
        </p:nvSpPr>
        <p:spPr>
          <a:xfrm>
            <a:off x="3357960" y="4345890"/>
            <a:ext cx="192021" cy="152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7-Point Star 19"/>
          <p:cNvSpPr/>
          <p:nvPr/>
        </p:nvSpPr>
        <p:spPr>
          <a:xfrm>
            <a:off x="2639616" y="4232575"/>
            <a:ext cx="192021" cy="152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loud Callout 20"/>
          <p:cNvSpPr/>
          <p:nvPr/>
        </p:nvSpPr>
        <p:spPr>
          <a:xfrm>
            <a:off x="4031771" y="3305041"/>
            <a:ext cx="864096" cy="61671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Fill Material Classification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00" y="2636913"/>
            <a:ext cx="10972800" cy="2367463"/>
          </a:xfrm>
        </p:spPr>
        <p:txBody>
          <a:bodyPr>
            <a:normAutofit/>
          </a:bodyPr>
          <a:lstStyle/>
          <a:p>
            <a:pPr indent="-161925"/>
            <a:r>
              <a:rPr lang="en-GB" sz="1900" dirty="0" smtClean="0"/>
              <a:t>Soils for geotechnical design (BS 5930) &gt; 35% fines classified as fine soil</a:t>
            </a:r>
          </a:p>
          <a:p>
            <a:pPr indent="-161925"/>
            <a:r>
              <a:rPr lang="en-GB" sz="1900" dirty="0" smtClean="0"/>
              <a:t>Fills for earthworks (BS </a:t>
            </a:r>
            <a:r>
              <a:rPr lang="en-GB" sz="1900" dirty="0"/>
              <a:t>6031 and SHW) &gt;15% fines classified as </a:t>
            </a:r>
            <a:r>
              <a:rPr lang="en-GB" sz="1900" dirty="0" smtClean="0"/>
              <a:t>fine (“cohesive fill”), recognition of pore </a:t>
            </a:r>
            <a:r>
              <a:rPr lang="en-GB" sz="1900" dirty="0"/>
              <a:t>water pressure response to dynamic action of </a:t>
            </a:r>
            <a:r>
              <a:rPr lang="en-GB" sz="1900" dirty="0" smtClean="0"/>
              <a:t>compaction plant</a:t>
            </a:r>
          </a:p>
          <a:p>
            <a:pPr indent="-161925"/>
            <a:endParaRPr lang="en-GB" sz="1900" dirty="0" smtClean="0"/>
          </a:p>
          <a:p>
            <a:pPr indent="-161925"/>
            <a:r>
              <a:rPr lang="en-GB" sz="2000" dirty="0" smtClean="0"/>
              <a:t>Composite soils / Intermediate fills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3"/>
          <a:srcRect l="17702" t="30736" r="17752" b="49043"/>
          <a:stretch/>
        </p:blipFill>
        <p:spPr>
          <a:xfrm>
            <a:off x="430999" y="4860360"/>
            <a:ext cx="11338404" cy="1664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403" y="1412777"/>
            <a:ext cx="10849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earthworks practice - most of the classification process is part of the Specification for Highway Works (SHW) system </a:t>
            </a:r>
          </a:p>
          <a:p>
            <a:r>
              <a:rPr lang="en-GB" dirty="0"/>
              <a:t>Determined by Transport Research Laboratory (TRL) </a:t>
            </a:r>
            <a:r>
              <a:rPr lang="en-GB" dirty="0" smtClean="0"/>
              <a:t>extensive trials </a:t>
            </a:r>
            <a:r>
              <a:rPr lang="en-GB" dirty="0"/>
              <a:t>that established “method compaction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0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Fill Material Classification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556792"/>
            <a:ext cx="10972800" cy="4824536"/>
          </a:xfrm>
        </p:spPr>
        <p:txBody>
          <a:bodyPr>
            <a:normAutofit lnSpcReduction="10000"/>
          </a:bodyPr>
          <a:lstStyle/>
          <a:p>
            <a:r>
              <a:rPr lang="en-GB" sz="1900" b="1" dirty="0" smtClean="0"/>
              <a:t>Intrinsic </a:t>
            </a:r>
            <a:r>
              <a:rPr lang="en-GB" sz="1900" b="1" dirty="0"/>
              <a:t>properties </a:t>
            </a:r>
            <a:r>
              <a:rPr lang="en-GB" sz="1900" dirty="0"/>
              <a:t>- will not change without physical intervention, e.g. </a:t>
            </a:r>
            <a:endParaRPr lang="en-GB" sz="1900" dirty="0" smtClean="0"/>
          </a:p>
          <a:p>
            <a:pPr lvl="1"/>
            <a:r>
              <a:rPr lang="en-GB" sz="1600" dirty="0" smtClean="0"/>
              <a:t>grading</a:t>
            </a:r>
          </a:p>
          <a:p>
            <a:pPr lvl="1"/>
            <a:r>
              <a:rPr lang="en-GB" sz="1600" dirty="0" err="1" smtClean="0"/>
              <a:t>Atterberg</a:t>
            </a:r>
            <a:r>
              <a:rPr lang="en-GB" sz="1600" dirty="0" smtClean="0"/>
              <a:t> limits</a:t>
            </a:r>
          </a:p>
          <a:p>
            <a:pPr lvl="1"/>
            <a:r>
              <a:rPr lang="en-GB" sz="1600" dirty="0" smtClean="0"/>
              <a:t>organic content</a:t>
            </a:r>
          </a:p>
          <a:p>
            <a:pPr lvl="1"/>
            <a:r>
              <a:rPr lang="en-GB" sz="1600" dirty="0" smtClean="0"/>
              <a:t>particle </a:t>
            </a:r>
            <a:r>
              <a:rPr lang="en-GB" sz="1600" dirty="0"/>
              <a:t>strength</a:t>
            </a:r>
          </a:p>
          <a:p>
            <a:endParaRPr lang="en-GB" sz="1900" b="1" dirty="0" smtClean="0"/>
          </a:p>
          <a:p>
            <a:endParaRPr lang="en-GB" sz="1900" b="1" dirty="0"/>
          </a:p>
          <a:p>
            <a:endParaRPr lang="en-GB" sz="1900" b="1" dirty="0" smtClean="0"/>
          </a:p>
          <a:p>
            <a:endParaRPr lang="en-GB" sz="1900" b="1" dirty="0" smtClean="0"/>
          </a:p>
          <a:p>
            <a:endParaRPr lang="en-GB" sz="1900" b="1" dirty="0"/>
          </a:p>
          <a:p>
            <a:endParaRPr lang="en-GB" sz="1900" b="1" dirty="0" smtClean="0"/>
          </a:p>
          <a:p>
            <a:endParaRPr lang="en-GB" sz="1900" b="1" dirty="0"/>
          </a:p>
          <a:p>
            <a:r>
              <a:rPr lang="en-GB" sz="1900" b="1" dirty="0" smtClean="0"/>
              <a:t>State </a:t>
            </a:r>
            <a:r>
              <a:rPr lang="en-GB" sz="1900" b="1" dirty="0"/>
              <a:t>properties </a:t>
            </a:r>
            <a:r>
              <a:rPr lang="en-GB" sz="1900" dirty="0"/>
              <a:t>- can vary during earthwork process, e.g. </a:t>
            </a:r>
            <a:endParaRPr lang="en-GB" sz="1900" dirty="0" smtClean="0"/>
          </a:p>
          <a:p>
            <a:pPr lvl="1"/>
            <a:r>
              <a:rPr lang="en-GB" sz="1600" dirty="0" smtClean="0"/>
              <a:t>water content</a:t>
            </a:r>
          </a:p>
          <a:p>
            <a:pPr lvl="1"/>
            <a:r>
              <a:rPr lang="en-GB" sz="1600" dirty="0" smtClean="0"/>
              <a:t>soil strength</a:t>
            </a:r>
          </a:p>
          <a:p>
            <a:pPr lvl="1"/>
            <a:r>
              <a:rPr lang="en-GB" sz="1600" dirty="0" smtClean="0"/>
              <a:t>density </a:t>
            </a:r>
            <a:endParaRPr lang="en-GB" sz="16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Earthworks a guide Nowak_Gilbert 2015\140812 issue to ICE\Images\Appendix 2 Final Images\Earthworks processing\Mobile vibrating 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02" y="2017714"/>
            <a:ext cx="7459133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200" dirty="0" smtClean="0"/>
              <a:t>Fill behaviours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2" y="1340768"/>
            <a:ext cx="7104789" cy="2166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/>
              <a:t>Fill can be broadly divided into groups based on grading:</a:t>
            </a:r>
          </a:p>
          <a:p>
            <a:pPr lvl="0" indent="-161925"/>
            <a:r>
              <a:rPr lang="en-GB" sz="1600" dirty="0"/>
              <a:t>Rock fills</a:t>
            </a:r>
          </a:p>
          <a:p>
            <a:pPr lvl="0" indent="-161925"/>
            <a:r>
              <a:rPr lang="en-GB" sz="1600" dirty="0" smtClean="0"/>
              <a:t>“</a:t>
            </a:r>
            <a:r>
              <a:rPr lang="en-GB" sz="1600" dirty="0"/>
              <a:t>granular</a:t>
            </a:r>
            <a:r>
              <a:rPr lang="en-GB" sz="1600" dirty="0" smtClean="0"/>
              <a:t>” </a:t>
            </a:r>
            <a:r>
              <a:rPr lang="en-GB" sz="1600" dirty="0"/>
              <a:t>fills</a:t>
            </a:r>
          </a:p>
          <a:p>
            <a:pPr marL="628650" lvl="1" indent="-161925"/>
            <a:r>
              <a:rPr lang="en-GB" sz="1400" dirty="0"/>
              <a:t>Well graded</a:t>
            </a:r>
          </a:p>
          <a:p>
            <a:pPr marL="628650" lvl="1" indent="-161925"/>
            <a:r>
              <a:rPr lang="en-GB" sz="1400" dirty="0"/>
              <a:t>Uniformly graded</a:t>
            </a:r>
          </a:p>
          <a:p>
            <a:pPr lvl="0" indent="-161925"/>
            <a:r>
              <a:rPr lang="en-GB" sz="1600" dirty="0"/>
              <a:t>Intermediate </a:t>
            </a:r>
            <a:r>
              <a:rPr lang="en-GB" sz="1600" dirty="0" smtClean="0"/>
              <a:t>fills (e.g. glacial till)</a:t>
            </a:r>
            <a:endParaRPr lang="en-GB" sz="1600" dirty="0"/>
          </a:p>
          <a:p>
            <a:pPr lvl="0" indent="-161925"/>
            <a:r>
              <a:rPr lang="en-GB" sz="1600" dirty="0" smtClean="0"/>
              <a:t>“</a:t>
            </a:r>
            <a:r>
              <a:rPr lang="en-GB" sz="1600" dirty="0"/>
              <a:t>cohesive</a:t>
            </a:r>
            <a:r>
              <a:rPr lang="en-GB" sz="1600" dirty="0" smtClean="0"/>
              <a:t>” </a:t>
            </a:r>
            <a:r>
              <a:rPr lang="en-GB" sz="1600" dirty="0"/>
              <a:t>fills</a:t>
            </a:r>
          </a:p>
          <a:p>
            <a:pPr marL="0" indent="0">
              <a:buNone/>
            </a:pPr>
            <a:r>
              <a:rPr lang="en-GB" sz="1600" dirty="0"/>
              <a:t> </a:t>
            </a:r>
            <a:endParaRPr lang="en-GB" sz="10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4"/>
          <a:srcRect l="33317" t="12413" r="34409" b="15622"/>
          <a:stretch/>
        </p:blipFill>
        <p:spPr>
          <a:xfrm>
            <a:off x="7440150" y="19071"/>
            <a:ext cx="4032447" cy="421489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5"/>
          <a:srcRect l="27072" t="23847" r="27121" b="27621"/>
          <a:stretch/>
        </p:blipFill>
        <p:spPr>
          <a:xfrm>
            <a:off x="114978" y="3645025"/>
            <a:ext cx="6255233" cy="3106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691" y="5517233"/>
            <a:ext cx="211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</a:rPr>
              <a:t>Uniform sand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659" y="4221089"/>
            <a:ext cx="1632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Silty sand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043" y="4338599"/>
            <a:ext cx="5568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</a:t>
            </a:r>
            <a:r>
              <a:rPr lang="en-GB" sz="1600" dirty="0"/>
              <a:t>fill materials behaviour is influenced by various intrinsic properties, e.g. 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en-GB" sz="1600" dirty="0"/>
              <a:t>particle strength &amp; durability (especially soft rocks, e.g. chalk)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en-GB" sz="1600" dirty="0"/>
              <a:t>plasticity </a:t>
            </a:r>
            <a:r>
              <a:rPr lang="en-GB" sz="1600" dirty="0" smtClean="0"/>
              <a:t>(cohesive fills</a:t>
            </a:r>
            <a:r>
              <a:rPr lang="en-GB" sz="1600" dirty="0"/>
              <a:t>)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en-GB" sz="1600" dirty="0"/>
              <a:t>chemical properties (especially industrial materials)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en-GB" sz="1600" dirty="0"/>
              <a:t>fines content (especially </a:t>
            </a:r>
            <a:r>
              <a:rPr lang="en-GB" sz="1600" dirty="0" smtClean="0"/>
              <a:t>granular / </a:t>
            </a:r>
            <a:r>
              <a:rPr lang="en-GB" sz="1600" dirty="0"/>
              <a:t>intermediate fills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45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74638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2800" dirty="0" smtClean="0"/>
              <a:t>Design considerations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95" y="1366576"/>
            <a:ext cx="7138376" cy="4942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BRE (Charles, 1993): fill requirements are determined to </a:t>
            </a:r>
            <a:r>
              <a:rPr lang="en-GB" sz="1600" dirty="0"/>
              <a:t>achieve the </a:t>
            </a:r>
            <a:r>
              <a:rPr lang="en-GB" sz="1600" dirty="0" smtClean="0"/>
              <a:t>desired behaviour, the </a:t>
            </a:r>
            <a:r>
              <a:rPr lang="en-GB" sz="1600" dirty="0"/>
              <a:t>designer must assess:</a:t>
            </a:r>
          </a:p>
          <a:p>
            <a:pPr marL="361950" lvl="0" indent="-180975">
              <a:spcBef>
                <a:spcPts val="0"/>
              </a:spcBef>
            </a:pPr>
            <a:r>
              <a:rPr lang="en-GB" sz="1600" dirty="0" smtClean="0"/>
              <a:t>Factors </a:t>
            </a:r>
            <a:r>
              <a:rPr lang="en-GB" sz="1600" dirty="0"/>
              <a:t>affecting SLS and ULS of the finished earthwork</a:t>
            </a:r>
          </a:p>
          <a:p>
            <a:pPr marL="361950" indent="-180975">
              <a:spcBef>
                <a:spcPts val="0"/>
              </a:spcBef>
            </a:pPr>
            <a:r>
              <a:rPr lang="en-GB" sz="1600" dirty="0"/>
              <a:t>Compaction required for loading conditions </a:t>
            </a:r>
          </a:p>
          <a:p>
            <a:pPr marL="361950" lvl="0" indent="-180975">
              <a:spcBef>
                <a:spcPts val="0"/>
              </a:spcBef>
            </a:pPr>
            <a:r>
              <a:rPr lang="en-GB" sz="1600" dirty="0" smtClean="0"/>
              <a:t>Initial </a:t>
            </a:r>
            <a:r>
              <a:rPr lang="en-GB" sz="1600" dirty="0"/>
              <a:t>water content range for the compaction level and confining pressures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BS </a:t>
            </a:r>
            <a:r>
              <a:rPr lang="en-GB" sz="1600" dirty="0"/>
              <a:t>6031 (2009) brought this approach into UK earthworks code of </a:t>
            </a:r>
            <a:r>
              <a:rPr lang="en-GB" sz="1600" dirty="0" smtClean="0"/>
              <a:t>practice.  Describes </a:t>
            </a:r>
            <a:r>
              <a:rPr lang="en-GB" sz="1600" dirty="0"/>
              <a:t>the selection of acceptable limits </a:t>
            </a:r>
            <a:r>
              <a:rPr lang="en-GB" sz="1600" dirty="0" smtClean="0"/>
              <a:t>of </a:t>
            </a:r>
            <a:r>
              <a:rPr lang="en-GB" sz="1600" dirty="0"/>
              <a:t>water content / strength / density / air voids, to:</a:t>
            </a:r>
          </a:p>
          <a:p>
            <a:pPr marL="361950" lvl="0" indent="-180975">
              <a:spcBef>
                <a:spcPts val="0"/>
              </a:spcBef>
            </a:pPr>
            <a:r>
              <a:rPr lang="en-GB" sz="1600" dirty="0"/>
              <a:t>Ensure fill can be trafficked and compacted during construction 	</a:t>
            </a:r>
          </a:p>
          <a:p>
            <a:pPr marL="361950" lvl="0" indent="-180975">
              <a:spcBef>
                <a:spcPts val="0"/>
              </a:spcBef>
            </a:pPr>
            <a:r>
              <a:rPr lang="en-GB" sz="1600" dirty="0"/>
              <a:t>Ensure earthwork stability during &amp; after construction</a:t>
            </a:r>
          </a:p>
          <a:p>
            <a:pPr marL="361950" lvl="0" indent="-180975">
              <a:spcBef>
                <a:spcPts val="0"/>
              </a:spcBef>
            </a:pPr>
            <a:r>
              <a:rPr lang="en-GB" sz="1600" dirty="0"/>
              <a:t>Avoid excessive settlement or heave  	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Earthworks: a guide (2015) gives details of various fills and situations to achieve these goals.</a:t>
            </a:r>
            <a:endParaRPr lang="en-GB" sz="16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" b="5229"/>
          <a:stretch/>
        </p:blipFill>
        <p:spPr>
          <a:xfrm>
            <a:off x="7377029" y="2022300"/>
            <a:ext cx="4814971" cy="479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4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200" dirty="0" smtClean="0"/>
              <a:t>Desirable properties of compacted Fill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28693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Should reflect the end use of the particular earth structure, e.g.</a:t>
            </a:r>
          </a:p>
          <a:p>
            <a:pPr indent="-161925"/>
            <a:r>
              <a:rPr lang="en-GB" sz="2000" dirty="0" smtClean="0"/>
              <a:t>Low air voids</a:t>
            </a:r>
          </a:p>
          <a:p>
            <a:pPr indent="-161925"/>
            <a:r>
              <a:rPr lang="en-GB" sz="2000" dirty="0" smtClean="0"/>
              <a:t>High density</a:t>
            </a:r>
          </a:p>
          <a:p>
            <a:pPr indent="-161925"/>
            <a:r>
              <a:rPr lang="en-GB" sz="2000" dirty="0" smtClean="0"/>
              <a:t>Adequate strength </a:t>
            </a:r>
          </a:p>
          <a:p>
            <a:pPr indent="-161925"/>
            <a:r>
              <a:rPr lang="en-GB" sz="2000" dirty="0" smtClean="0"/>
              <a:t>Low permeability (e.g. flood bunds)</a:t>
            </a:r>
          </a:p>
          <a:p>
            <a:pPr indent="-161925"/>
            <a:r>
              <a:rPr lang="en-GB" sz="2000" dirty="0" smtClean="0"/>
              <a:t>High permeability (e.g. drainage layers)</a:t>
            </a:r>
          </a:p>
          <a:p>
            <a:pPr indent="-161925"/>
            <a:r>
              <a:rPr lang="en-GB" sz="2000" dirty="0" smtClean="0"/>
              <a:t>High stiffness (to minimise settlement)</a:t>
            </a:r>
          </a:p>
          <a:p>
            <a:pPr indent="-161925"/>
            <a:r>
              <a:rPr lang="en-GB" sz="2000" dirty="0" smtClean="0"/>
              <a:t>Utilisation of available material (e.g. landscape bunds)</a:t>
            </a:r>
          </a:p>
          <a:p>
            <a:pPr indent="-161925"/>
            <a:endParaRPr lang="en-GB" sz="2000" dirty="0"/>
          </a:p>
          <a:p>
            <a:pPr marL="180975" indent="0">
              <a:buNone/>
            </a:pPr>
            <a:r>
              <a:rPr lang="en-GB" sz="2000" dirty="0" smtClean="0"/>
              <a:t>The required level of </a:t>
            </a:r>
            <a:r>
              <a:rPr lang="en-GB" sz="2000" dirty="0" err="1" smtClean="0"/>
              <a:t>compactive</a:t>
            </a:r>
            <a:r>
              <a:rPr lang="en-GB" sz="2000" dirty="0" smtClean="0"/>
              <a:t> effort should reflect the end use, e.g.:</a:t>
            </a:r>
          </a:p>
          <a:p>
            <a:pPr indent="-161925"/>
            <a:r>
              <a:rPr lang="en-GB" sz="2000" dirty="0"/>
              <a:t>Structural fill beneath buildings</a:t>
            </a:r>
          </a:p>
          <a:p>
            <a:pPr indent="-161925"/>
            <a:r>
              <a:rPr lang="en-GB" sz="2000" dirty="0"/>
              <a:t>Highway </a:t>
            </a:r>
            <a:r>
              <a:rPr lang="en-GB" sz="2000" dirty="0" smtClean="0"/>
              <a:t>embankments (SHW method compaction)</a:t>
            </a:r>
            <a:endParaRPr lang="en-GB" sz="2000" dirty="0"/>
          </a:p>
          <a:p>
            <a:pPr indent="-161925"/>
            <a:r>
              <a:rPr lang="en-GB" sz="2000" dirty="0"/>
              <a:t>Landscape </a:t>
            </a:r>
            <a:r>
              <a:rPr lang="en-GB" sz="2000" dirty="0" smtClean="0"/>
              <a:t>fill </a:t>
            </a:r>
            <a:endParaRPr lang="en-GB" sz="20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8"/>
            <a:ext cx="979308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200" dirty="0" smtClean="0"/>
              <a:t>Fill behaviours to avoid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1151029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Designer should assess potential problems </a:t>
            </a:r>
            <a:r>
              <a:rPr lang="en-GB" sz="1600" u="sng" dirty="0"/>
              <a:t>during construction</a:t>
            </a:r>
            <a:r>
              <a:rPr lang="en-GB" sz="1600" dirty="0"/>
              <a:t>, and </a:t>
            </a:r>
            <a:r>
              <a:rPr lang="en-GB" sz="1600" dirty="0" smtClean="0"/>
              <a:t>help the </a:t>
            </a:r>
            <a:r>
              <a:rPr lang="en-GB" sz="1600" dirty="0"/>
              <a:t>Contractor to avoid these for the sites ground conditions and fill material type, e.g.:</a:t>
            </a:r>
          </a:p>
          <a:p>
            <a:pPr lvl="0" indent="-161925"/>
            <a:r>
              <a:rPr lang="en-GB" sz="1600" dirty="0"/>
              <a:t>Over-compaction (“</a:t>
            </a:r>
            <a:r>
              <a:rPr lang="en-GB" sz="1600" dirty="0" err="1"/>
              <a:t>mattressing</a:t>
            </a:r>
            <a:r>
              <a:rPr lang="en-GB" sz="1600" dirty="0"/>
              <a:t>” due to locked in pore water pressure)</a:t>
            </a:r>
          </a:p>
          <a:p>
            <a:pPr lvl="0" indent="-161925"/>
            <a:r>
              <a:rPr lang="en-GB" sz="1600" dirty="0"/>
              <a:t>Under compaction</a:t>
            </a:r>
          </a:p>
          <a:p>
            <a:pPr lvl="0" indent="-161925"/>
            <a:r>
              <a:rPr lang="en-GB" sz="1600" dirty="0"/>
              <a:t>Softening of subgrade due to poor drainage / trafficking</a:t>
            </a:r>
          </a:p>
          <a:p>
            <a:pPr lvl="0" indent="-161925"/>
            <a:r>
              <a:rPr lang="en-GB" sz="1600" dirty="0"/>
              <a:t>Saturation of fill material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t="31153" r="3140" b="48621"/>
          <a:stretch/>
        </p:blipFill>
        <p:spPr bwMode="auto">
          <a:xfrm>
            <a:off x="3597110" y="4725145"/>
            <a:ext cx="8643573" cy="199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230" r="3518" b="77363"/>
          <a:stretch/>
        </p:blipFill>
        <p:spPr bwMode="auto">
          <a:xfrm>
            <a:off x="3827264" y="4654619"/>
            <a:ext cx="8382000" cy="206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92" y="3212977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Design </a:t>
            </a:r>
            <a:r>
              <a:rPr lang="en-GB" sz="1600" dirty="0" smtClean="0"/>
              <a:t>sets Specification </a:t>
            </a:r>
            <a:r>
              <a:rPr lang="en-GB" sz="1600" dirty="0"/>
              <a:t>requirements to avoid unacceptable </a:t>
            </a:r>
            <a:r>
              <a:rPr lang="en-GB" sz="1600" u="sng" dirty="0"/>
              <a:t>post construction</a:t>
            </a:r>
            <a:r>
              <a:rPr lang="en-GB" sz="1600" dirty="0"/>
              <a:t> changes, e.g.: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en-GB" sz="1600" dirty="0"/>
              <a:t>Heave - swelling of dry fine fills</a:t>
            </a:r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en-GB" sz="1600" dirty="0" smtClean="0"/>
              <a:t>Loss of strength due to wetting up</a:t>
            </a:r>
            <a:endParaRPr lang="en-GB" sz="1600" dirty="0"/>
          </a:p>
          <a:p>
            <a:pPr marL="361950" lvl="0" indent="-180975">
              <a:buFont typeface="Arial" panose="020B0604020202020204" pitchFamily="34" charset="0"/>
              <a:buChar char="•"/>
            </a:pPr>
            <a:r>
              <a:rPr lang="en-GB" sz="1600" dirty="0"/>
              <a:t>Collapse </a:t>
            </a:r>
            <a:r>
              <a:rPr lang="en-GB" sz="1600" dirty="0" smtClean="0"/>
              <a:t>settlement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304245" y="3212976"/>
            <a:ext cx="4128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 smtClean="0"/>
              <a:t>Don’t</a:t>
            </a:r>
            <a:r>
              <a:rPr lang="en-GB" sz="1600" i="1" dirty="0" smtClean="0"/>
              <a:t> </a:t>
            </a:r>
            <a:r>
              <a:rPr lang="en-GB" sz="1600" i="1" dirty="0"/>
              <a:t>rely on achieving 95% of maximum dry </a:t>
            </a:r>
            <a:r>
              <a:rPr lang="en-GB" sz="1600" i="1" dirty="0" smtClean="0"/>
              <a:t>density</a:t>
            </a:r>
            <a:endParaRPr lang="en-GB" sz="1600" i="1" dirty="0"/>
          </a:p>
          <a:p>
            <a:r>
              <a:rPr lang="en-GB" sz="1600" i="1" u="sng" dirty="0"/>
              <a:t>Do</a:t>
            </a:r>
            <a:r>
              <a:rPr lang="en-GB" sz="1600" i="1" dirty="0"/>
              <a:t> consider air </a:t>
            </a:r>
            <a:r>
              <a:rPr lang="en-GB" sz="1600" i="1" dirty="0" smtClean="0"/>
              <a:t>voids, </a:t>
            </a:r>
            <a:r>
              <a:rPr lang="en-GB" sz="1600" i="1" dirty="0"/>
              <a:t>future overburden </a:t>
            </a:r>
            <a:r>
              <a:rPr lang="en-GB" sz="1600" i="1" dirty="0" smtClean="0"/>
              <a:t>pressure &amp; end use</a:t>
            </a:r>
            <a:endParaRPr lang="en-GB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82049" y="4947989"/>
            <a:ext cx="10048" cy="147710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92097" y="4883499"/>
            <a:ext cx="532562" cy="3717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Relationship testing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054" y="1600200"/>
            <a:ext cx="5088565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Example of Relationship Testing for a fine grained fill (with CBR testing on compacted samples): </a:t>
            </a:r>
          </a:p>
          <a:p>
            <a:pPr marL="266700" indent="-180975"/>
            <a:r>
              <a:rPr lang="en-GB" sz="1600" dirty="0" smtClean="0"/>
              <a:t>Zone A – fill compacted wet of optimum has low air voids, but low strength will hinder compaction (Cu&lt;40kPa) </a:t>
            </a:r>
          </a:p>
          <a:p>
            <a:pPr marL="266700" indent="-180975"/>
            <a:r>
              <a:rPr lang="en-GB" sz="1600" dirty="0" smtClean="0"/>
              <a:t>Zone B – fill compacted close to optimum can achieve low air voids, adequate short term strength, and stable in the long term</a:t>
            </a:r>
          </a:p>
          <a:p>
            <a:pPr marL="266700" indent="-180975"/>
            <a:r>
              <a:rPr lang="en-GB" sz="1600" dirty="0" smtClean="0"/>
              <a:t>Zone C – fill compacted dry of optimum has high air voids and high initial strength is lost on saturation</a:t>
            </a:r>
          </a:p>
          <a:p>
            <a:pPr marL="266700" indent="-180975"/>
            <a:r>
              <a:rPr lang="en-GB" sz="1600" dirty="0" smtClean="0"/>
              <a:t>Shaded area = zone of water content / dry density where fill material is likely to remain stable post-compaction.</a:t>
            </a:r>
          </a:p>
          <a:p>
            <a:pPr marL="266700" indent="-180975"/>
            <a:endParaRPr lang="en-GB" sz="1600" dirty="0"/>
          </a:p>
          <a:p>
            <a:pPr marL="85725" indent="0">
              <a:buNone/>
            </a:pPr>
            <a:r>
              <a:rPr lang="en-GB" sz="1600" i="1" dirty="0" smtClean="0"/>
              <a:t>Note</a:t>
            </a:r>
          </a:p>
          <a:p>
            <a:pPr marL="428625">
              <a:buFont typeface="+mj-lt"/>
              <a:buAutoNum type="arabicPeriod"/>
            </a:pPr>
            <a:r>
              <a:rPr lang="en-GB" sz="1600" i="1" dirty="0" smtClean="0"/>
              <a:t>you don’t need all this data to plot relationships between fill properties</a:t>
            </a:r>
          </a:p>
          <a:p>
            <a:pPr marL="428625">
              <a:buFont typeface="+mj-lt"/>
              <a:buAutoNum type="arabicPeriod"/>
            </a:pPr>
            <a:r>
              <a:rPr lang="en-GB" sz="1600" i="1" dirty="0" smtClean="0"/>
              <a:t>SHW approach only sets </a:t>
            </a:r>
            <a:r>
              <a:rPr lang="en-GB" sz="1600" i="1" dirty="0" err="1" smtClean="0"/>
              <a:t>wc</a:t>
            </a:r>
            <a:r>
              <a:rPr lang="en-GB" sz="1600" i="1" dirty="0" smtClean="0"/>
              <a:t> range only (e.g. Zone B)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5855" r="7326" b="25340"/>
          <a:stretch/>
        </p:blipFill>
        <p:spPr bwMode="auto">
          <a:xfrm>
            <a:off x="335361" y="1454646"/>
            <a:ext cx="6281340" cy="52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disclaimer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0348"/>
            <a:ext cx="10972800" cy="4525963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The views expressed in this presentation are those of the authors and are not necessarily those of our companies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apers _ presentations\Stupava\August N7 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200" dirty="0" smtClean="0"/>
              <a:t>Tools available to aid design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4797152"/>
            <a:ext cx="7000172" cy="2088232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Experience of similar fills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Relationship testing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Compaction trials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Instrumentation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Site supervision (construction monitoring)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111" y="80641"/>
            <a:ext cx="2241551" cy="198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0229" y="5151607"/>
            <a:ext cx="3552395" cy="9848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Earthworks design is an iterative process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248129" y="4869160"/>
            <a:ext cx="663191" cy="1826776"/>
          </a:xfrm>
          <a:prstGeom prst="rightBrace">
            <a:avLst>
              <a:gd name="adj1" fmla="val 8333"/>
              <a:gd name="adj2" fmla="val 5160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200" dirty="0" smtClean="0"/>
              <a:t>Earthworks Specifications</a:t>
            </a:r>
            <a:endParaRPr lang="en-GB" sz="32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1371" y="1600200"/>
            <a:ext cx="10478955" cy="4853136"/>
          </a:xfrm>
        </p:spPr>
        <p:txBody>
          <a:bodyPr>
            <a:normAutofit lnSpcReduction="10000"/>
          </a:bodyPr>
          <a:lstStyle/>
          <a:p>
            <a:pPr marL="361950" lvl="1" indent="-361950">
              <a:buAutoNum type="arabicParenR"/>
            </a:pPr>
            <a:r>
              <a:rPr lang="en-GB" sz="1600" b="1" dirty="0" smtClean="0"/>
              <a:t>Method Specification </a:t>
            </a:r>
          </a:p>
          <a:p>
            <a:pPr marL="628650" lvl="2" indent="-180975"/>
            <a:r>
              <a:rPr lang="en-GB" sz="1600" dirty="0"/>
              <a:t>Designer sets </a:t>
            </a:r>
            <a:r>
              <a:rPr lang="en-GB" sz="1600" dirty="0" smtClean="0"/>
              <a:t>fill material acceptability limits </a:t>
            </a:r>
            <a:r>
              <a:rPr lang="en-GB" sz="1600" dirty="0"/>
              <a:t>in Table </a:t>
            </a:r>
            <a:r>
              <a:rPr lang="en-GB" sz="1600" dirty="0" smtClean="0"/>
              <a:t>6/1</a:t>
            </a:r>
            <a:endParaRPr lang="en-GB" sz="1600" dirty="0"/>
          </a:p>
          <a:p>
            <a:pPr marL="628650" lvl="2" indent="-180975"/>
            <a:r>
              <a:rPr lang="en-GB" sz="1600" dirty="0" smtClean="0"/>
              <a:t>SHW Table 6/4 defines the compaction method (layer thickness + number of passes for type of compaction plant)</a:t>
            </a:r>
          </a:p>
          <a:p>
            <a:pPr marL="628650" lvl="2" indent="-180975"/>
            <a:r>
              <a:rPr lang="en-GB" sz="1600" dirty="0" smtClean="0"/>
              <a:t>Table 6/1 sets required compaction method for the class of fill in order to achieve:</a:t>
            </a:r>
          </a:p>
          <a:p>
            <a:pPr marL="990600" lvl="4" indent="-180975"/>
            <a:r>
              <a:rPr lang="en-GB" sz="1600" dirty="0"/>
              <a:t>&lt;10% air voids </a:t>
            </a:r>
            <a:r>
              <a:rPr lang="en-GB" sz="1600" dirty="0" smtClean="0"/>
              <a:t>for </a:t>
            </a:r>
            <a:r>
              <a:rPr lang="en-GB" sz="1600" dirty="0"/>
              <a:t>well graded and cohesive general </a:t>
            </a:r>
            <a:r>
              <a:rPr lang="en-GB" sz="1600" dirty="0" smtClean="0"/>
              <a:t>fills</a:t>
            </a:r>
          </a:p>
          <a:p>
            <a:pPr marL="990600" lvl="4" indent="-180975"/>
            <a:r>
              <a:rPr lang="en-GB" sz="1600" dirty="0"/>
              <a:t>&lt;5% air voids for capping </a:t>
            </a:r>
          </a:p>
          <a:p>
            <a:pPr marL="990600" lvl="4" indent="-180975"/>
            <a:r>
              <a:rPr lang="en-GB" sz="1600" dirty="0"/>
              <a:t>&gt;95% MDD (2.5kg test) for uniform granular fills </a:t>
            </a:r>
          </a:p>
          <a:p>
            <a:pPr lvl="2">
              <a:buNone/>
            </a:pPr>
            <a:endParaRPr lang="en-GB" sz="1600" dirty="0"/>
          </a:p>
          <a:p>
            <a:pPr marL="361950" lvl="1" indent="-361950">
              <a:buNone/>
            </a:pPr>
            <a:r>
              <a:rPr lang="en-GB" sz="1600" b="1" dirty="0"/>
              <a:t>2)	End Product Specification </a:t>
            </a:r>
            <a:r>
              <a:rPr lang="en-GB" sz="1600" b="1" dirty="0" smtClean="0"/>
              <a:t> </a:t>
            </a:r>
            <a:endParaRPr lang="en-GB" sz="1600" b="1" dirty="0"/>
          </a:p>
          <a:p>
            <a:pPr marL="628650" lvl="2" indent="-180975"/>
            <a:r>
              <a:rPr lang="en-GB" sz="1600" dirty="0"/>
              <a:t>Designer states the soil properties to be achieved (e.g. SHW structural fill &gt;95% MDD)</a:t>
            </a:r>
          </a:p>
          <a:p>
            <a:pPr marL="628650" lvl="2" indent="-180975"/>
            <a:r>
              <a:rPr lang="en-GB" sz="1600" dirty="0"/>
              <a:t>Contractor must determine compaction method to achieve the target</a:t>
            </a:r>
          </a:p>
          <a:p>
            <a:pPr marL="457200" lvl="1" indent="0">
              <a:buNone/>
            </a:pPr>
            <a:endParaRPr lang="en-GB" sz="1600" dirty="0"/>
          </a:p>
          <a:p>
            <a:pPr marL="361950" lvl="1" indent="-361950">
              <a:buNone/>
            </a:pPr>
            <a:r>
              <a:rPr lang="en-GB" sz="1600" b="1" dirty="0"/>
              <a:t>3)	Performance Specification (performance of </a:t>
            </a:r>
            <a:r>
              <a:rPr lang="en-GB" sz="1600" b="1" dirty="0" smtClean="0"/>
              <a:t>finished earth structure)</a:t>
            </a:r>
            <a:endParaRPr lang="en-GB" sz="1600" b="1" dirty="0"/>
          </a:p>
          <a:p>
            <a:pPr marL="628650" lvl="2" indent="-180975"/>
            <a:r>
              <a:rPr lang="en-GB" sz="1600" dirty="0" smtClean="0"/>
              <a:t>Normally defined in terms of required SLS, e.g.</a:t>
            </a:r>
          </a:p>
          <a:p>
            <a:pPr marL="990600" lvl="4" indent="-180975"/>
            <a:r>
              <a:rPr lang="en-GB" sz="1600" dirty="0"/>
              <a:t>Ride quality on road or rail embankment</a:t>
            </a:r>
          </a:p>
          <a:p>
            <a:pPr marL="990600" lvl="4" indent="-180975"/>
            <a:r>
              <a:rPr lang="en-GB" sz="1600" dirty="0"/>
              <a:t>Allowable bearing pressure + permissible settlement for </a:t>
            </a:r>
            <a:r>
              <a:rPr lang="en-GB" sz="1600" dirty="0" smtClean="0"/>
              <a:t>foundation</a:t>
            </a:r>
          </a:p>
          <a:p>
            <a:pPr marL="628650" lvl="2" indent="-180975"/>
            <a:r>
              <a:rPr lang="en-GB" sz="1600" dirty="0"/>
              <a:t>Difficult to implement </a:t>
            </a:r>
            <a:r>
              <a:rPr lang="en-GB" sz="1600" dirty="0" smtClean="0"/>
              <a:t>as </a:t>
            </a:r>
            <a:r>
              <a:rPr lang="en-GB" sz="1600" dirty="0"/>
              <a:t>performance </a:t>
            </a:r>
            <a:r>
              <a:rPr lang="en-GB" sz="1600" dirty="0" smtClean="0"/>
              <a:t>only confirmed during operation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998123" y="1556792"/>
            <a:ext cx="430887" cy="48965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600" dirty="0" smtClean="0"/>
              <a:t>Designer sets the quality control testing required </a:t>
            </a:r>
            <a:endParaRPr lang="en-GB" sz="1600" dirty="0"/>
          </a:p>
        </p:txBody>
      </p:sp>
      <p:sp>
        <p:nvSpPr>
          <p:cNvPr id="6" name="Right Brace 5"/>
          <p:cNvSpPr/>
          <p:nvPr/>
        </p:nvSpPr>
        <p:spPr>
          <a:xfrm>
            <a:off x="10593984" y="1772816"/>
            <a:ext cx="384043" cy="4680520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200" dirty="0" smtClean="0"/>
              <a:t>Recognition of “earthworks fill design” within standards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5"/>
            <a:ext cx="10443587" cy="428133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SHW required earthworks fill design approach</a:t>
            </a:r>
          </a:p>
          <a:p>
            <a:endParaRPr lang="en-GB" sz="2400" dirty="0" smtClean="0"/>
          </a:p>
          <a:p>
            <a:r>
              <a:rPr lang="en-GB" sz="2400" i="1" dirty="0" smtClean="0"/>
              <a:t>EC7 was not written for earthworks</a:t>
            </a:r>
          </a:p>
          <a:p>
            <a:endParaRPr lang="en-GB" sz="2400" dirty="0" smtClean="0"/>
          </a:p>
          <a:p>
            <a:r>
              <a:rPr lang="en-GB" sz="2400" dirty="0" smtClean="0"/>
              <a:t>BS 6031 (2009) - code of practice requires earthworks fill design </a:t>
            </a:r>
            <a:r>
              <a:rPr lang="en-GB" sz="2400" i="1" dirty="0" smtClean="0"/>
              <a:t>(application standard for EC7)</a:t>
            </a:r>
          </a:p>
          <a:p>
            <a:endParaRPr lang="en-GB" sz="2400" dirty="0" smtClean="0"/>
          </a:p>
          <a:p>
            <a:r>
              <a:rPr lang="en-GB" sz="2400" dirty="0" smtClean="0"/>
              <a:t>European Earthworks standards are being developed </a:t>
            </a:r>
            <a:r>
              <a:rPr lang="en-GB" sz="2400" dirty="0" err="1" smtClean="0"/>
              <a:t>prEN</a:t>
            </a:r>
            <a:r>
              <a:rPr lang="en-GB" sz="2400" dirty="0" smtClean="0"/>
              <a:t> 16907 parts 1 to 7 </a:t>
            </a:r>
          </a:p>
          <a:p>
            <a:pPr lvl="1"/>
            <a:r>
              <a:rPr lang="en-GB" sz="2000" dirty="0" smtClean="0"/>
              <a:t>similar approach to BS 6031</a:t>
            </a:r>
          </a:p>
          <a:p>
            <a:pPr lvl="1"/>
            <a:r>
              <a:rPr lang="en-GB" sz="2000" dirty="0" smtClean="0"/>
              <a:t>aim is to draw together </a:t>
            </a:r>
            <a:r>
              <a:rPr lang="en-GB" sz="2000" dirty="0"/>
              <a:t>E</a:t>
            </a:r>
            <a:r>
              <a:rPr lang="en-GB" sz="2000" dirty="0" smtClean="0"/>
              <a:t>uropean earthworks practices</a:t>
            </a:r>
            <a:endParaRPr lang="en-GB" sz="20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7380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Earthworks – Analysis &amp; Factors of Safety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Analysis &amp; Factors of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32" y="1410946"/>
            <a:ext cx="7165088" cy="484917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000" b="1" dirty="0"/>
              <a:t>Bishop (1955) developed a theoretical method of analysing circular potential failure surfaces. Developed by Morgenstern and Price (1965) and </a:t>
            </a:r>
            <a:r>
              <a:rPr lang="en-GB" sz="2000" b="1" dirty="0" err="1"/>
              <a:t>Janbu</a:t>
            </a:r>
            <a:r>
              <a:rPr lang="en-GB" sz="2000" b="1" dirty="0"/>
              <a:t> (1972) for analysis of non-circular failures.</a:t>
            </a:r>
          </a:p>
          <a:p>
            <a:pPr marL="457200" lvl="1" indent="0">
              <a:buNone/>
            </a:pPr>
            <a:r>
              <a:rPr lang="en-GB" sz="2000" dirty="0"/>
              <a:t>Early methods were constrained by calculation capability (generally log tables &amp; slide rule) so led to development of a minimum of variables</a:t>
            </a:r>
          </a:p>
          <a:p>
            <a:pPr marL="457200" lvl="1" indent="0">
              <a:buNone/>
            </a:pPr>
            <a:r>
              <a:rPr lang="en-GB" sz="2000" dirty="0"/>
              <a:t>Construction of a critical failure circle geometrically (</a:t>
            </a:r>
            <a:r>
              <a:rPr lang="en-GB" sz="2000" dirty="0" err="1"/>
              <a:t>Fellenius</a:t>
            </a:r>
            <a:r>
              <a:rPr lang="en-GB" sz="2000" dirty="0"/>
              <a:t>) was developed to limit the number of analyses</a:t>
            </a:r>
          </a:p>
          <a:p>
            <a:pPr marL="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b="1" dirty="0"/>
              <a:t>Stability charts developed by Taylor (1948) and Bishop and Morgenstern (1960)</a:t>
            </a:r>
          </a:p>
          <a:p>
            <a:pPr marL="457200" lvl="1" indent="0">
              <a:buNone/>
            </a:pPr>
            <a:r>
              <a:rPr lang="en-GB" sz="2000" dirty="0"/>
              <a:t>Analysis charts developed to provide a quick answer to slope stability analysis with input of c', </a:t>
            </a:r>
            <a:r>
              <a:rPr lang="en-GB" sz="2000" dirty="0">
                <a:cs typeface="Arial"/>
              </a:rPr>
              <a:t>Φ’</a:t>
            </a:r>
            <a:r>
              <a:rPr lang="en-GB" sz="2000" dirty="0"/>
              <a:t> and </a:t>
            </a:r>
            <a:r>
              <a:rPr lang="en-GB" sz="2000" dirty="0" err="1"/>
              <a:t>r</a:t>
            </a:r>
            <a:r>
              <a:rPr lang="en-GB" sz="2000" baseline="-25000" dirty="0" err="1"/>
              <a:t>u</a:t>
            </a:r>
            <a:endParaRPr lang="en-GB" sz="20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6030" y="1263864"/>
            <a:ext cx="2524715" cy="168314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4944" y="3040338"/>
            <a:ext cx="2076521" cy="33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Analysis &amp; Factors of Safety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46479"/>
            <a:ext cx="9943775" cy="4923692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GB" sz="9600" dirty="0"/>
              <a:t>Back analysis of slope failures by </a:t>
            </a:r>
            <a:r>
              <a:rPr lang="en-GB" sz="9600" dirty="0" err="1"/>
              <a:t>Skempton</a:t>
            </a:r>
            <a:r>
              <a:rPr lang="en-GB" sz="9600" dirty="0"/>
              <a:t> &amp; Chandler in 1950’s &amp; 1960’s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7200" dirty="0"/>
              <a:t>Predominantly determining worst credible parameters form failures in London Clay, Lower </a:t>
            </a:r>
            <a:r>
              <a:rPr lang="en-GB" sz="7200" dirty="0" err="1"/>
              <a:t>Lias</a:t>
            </a:r>
            <a:r>
              <a:rPr lang="en-GB" sz="7200" dirty="0"/>
              <a:t> and </a:t>
            </a:r>
            <a:r>
              <a:rPr lang="en-GB" sz="7200" dirty="0" err="1"/>
              <a:t>Keuper</a:t>
            </a:r>
            <a:r>
              <a:rPr lang="en-GB" sz="7200" dirty="0"/>
              <a:t> Marl in terms of c' and </a:t>
            </a:r>
            <a:r>
              <a:rPr lang="en-GB" sz="7200" dirty="0">
                <a:solidFill>
                  <a:schemeClr val="tx1"/>
                </a:solidFill>
                <a:cs typeface="Arial"/>
              </a:rPr>
              <a:t>Φ’ along known failure surfaces</a:t>
            </a:r>
            <a:r>
              <a:rPr lang="en-GB" sz="7200" dirty="0">
                <a:solidFill>
                  <a:schemeClr val="tx1"/>
                </a:solidFill>
              </a:rPr>
              <a:t> </a:t>
            </a:r>
          </a:p>
          <a:p>
            <a:pPr marL="0" lvl="1" indent="0">
              <a:buNone/>
            </a:pPr>
            <a:endParaRPr lang="en-GB" sz="7200" dirty="0"/>
          </a:p>
          <a:p>
            <a:pPr marL="444500" lvl="1" indent="0">
              <a:buNone/>
            </a:pPr>
            <a:r>
              <a:rPr lang="en-GB" sz="9600" dirty="0"/>
              <a:t>Development  of computer analysis from 1980’s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7200" dirty="0"/>
              <a:t>Initially as failure planes through the toe of the slope or along a predefined plane mirroring previous analytical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7200" dirty="0"/>
              <a:t>Development of computer programmes has led to analysis of multi failure surfaces with little awareness of the influence of soil properties/groundwater levels and failure surface geometries when final results are </a:t>
            </a:r>
            <a:r>
              <a:rPr lang="en-GB" sz="7200" dirty="0" smtClean="0"/>
              <a:t>achieved</a:t>
            </a:r>
            <a:endParaRPr lang="en-GB" sz="7200" dirty="0"/>
          </a:p>
          <a:p>
            <a:pPr marL="0" lvl="1" indent="0">
              <a:buNone/>
            </a:pPr>
            <a:endParaRPr lang="en-GB" sz="3200" dirty="0"/>
          </a:p>
          <a:p>
            <a:pPr marL="457200" lvl="1" indent="0">
              <a:buNone/>
            </a:pPr>
            <a:r>
              <a:rPr lang="en-GB" sz="9600" dirty="0"/>
              <a:t>Perry (1989) TRL RR199 developed an asset performance guide. Limited in soil types surveyed.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7200" dirty="0"/>
              <a:t>The findings are used to determine the stability of new and existing slopes but the study recorded shallow failures only that required remediation.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Analysis &amp; Factors of Safety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2855"/>
            <a:ext cx="8596668" cy="4418508"/>
          </a:xfrm>
        </p:spPr>
        <p:txBody>
          <a:bodyPr/>
          <a:lstStyle/>
          <a:p>
            <a:pPr indent="0">
              <a:buNone/>
            </a:pPr>
            <a:r>
              <a:rPr lang="en-GB" sz="2000" b="1" dirty="0"/>
              <a:t>Traditionally:</a:t>
            </a:r>
          </a:p>
          <a:p>
            <a:endParaRPr lang="en-GB" sz="1600" dirty="0"/>
          </a:p>
          <a:p>
            <a:pPr marL="361950" indent="0">
              <a:lnSpc>
                <a:spcPct val="120000"/>
              </a:lnSpc>
              <a:buNone/>
            </a:pPr>
            <a:r>
              <a:rPr lang="en-GB" sz="1600" dirty="0"/>
              <a:t>Analysis using best estimate values with lump factor e.g. 1.3 from BS 6031:2009, moderately conservative from BS8002 or worst credible.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en-GB" sz="1600" dirty="0"/>
              <a:t>Could be adapted based on the input values e.g. Perry (2003)</a:t>
            </a:r>
          </a:p>
          <a:p>
            <a:pPr>
              <a:buFont typeface="Arial" pitchFamily="34" charset="0"/>
              <a:buChar char="•"/>
            </a:pPr>
            <a:endParaRPr lang="en-GB" sz="8000" dirty="0" smtClean="0"/>
          </a:p>
          <a:p>
            <a:pPr marL="361950" lvl="2" indent="0">
              <a:buNone/>
            </a:pPr>
            <a:r>
              <a:rPr lang="en-GB" sz="1600" dirty="0" smtClean="0"/>
              <a:t>Ability </a:t>
            </a:r>
            <a:r>
              <a:rPr lang="en-GB" sz="1600" dirty="0"/>
              <a:t>to carry out parametric analysis and vary target Factor of Safety with respect to soil parameters, loads and groundwater levels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734" y="3672608"/>
            <a:ext cx="6245905" cy="92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Analysis &amp; Factors of Safety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16" y="1270000"/>
            <a:ext cx="6543176" cy="452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Eurocode 7:</a:t>
            </a:r>
          </a:p>
          <a:p>
            <a:pPr marL="539750" lvl="2">
              <a:buFont typeface="Wingdings" panose="05000000000000000000" pitchFamily="2" charset="2"/>
              <a:buChar char="Ø"/>
            </a:pPr>
            <a:r>
              <a:rPr lang="en-GB" sz="1800" dirty="0"/>
              <a:t>Mandatory on Government projects from April 2010</a:t>
            </a:r>
          </a:p>
          <a:p>
            <a:pPr marL="539750" lvl="2">
              <a:buFont typeface="Wingdings" panose="05000000000000000000" pitchFamily="2" charset="2"/>
              <a:buChar char="Ø"/>
            </a:pPr>
            <a:r>
              <a:rPr lang="en-GB" sz="1800" dirty="0"/>
              <a:t>Developed from structural engineering design for elastic perfectly plastic materials </a:t>
            </a:r>
          </a:p>
          <a:p>
            <a:pPr marL="539750" lvl="2">
              <a:buFont typeface="Wingdings" panose="05000000000000000000" pitchFamily="2" charset="2"/>
              <a:buChar char="Ø"/>
            </a:pPr>
            <a:r>
              <a:rPr lang="en-GB" sz="1800" dirty="0"/>
              <a:t>Partial factors on input values  - Design Approach 1(NA to EC7)</a:t>
            </a:r>
          </a:p>
          <a:p>
            <a:pPr marL="1528763">
              <a:buFont typeface="Arial" pitchFamily="34" charset="0"/>
              <a:buChar char="•"/>
            </a:pPr>
            <a:r>
              <a:rPr lang="en-GB" sz="1800" dirty="0" smtClean="0"/>
              <a:t>Comb </a:t>
            </a:r>
            <a:r>
              <a:rPr lang="en-GB" sz="1800" dirty="0"/>
              <a:t>1: A1 + M1 + R1</a:t>
            </a:r>
          </a:p>
          <a:p>
            <a:pPr marL="1528763">
              <a:buFont typeface="Arial" pitchFamily="34" charset="0"/>
              <a:buChar char="•"/>
            </a:pPr>
            <a:r>
              <a:rPr lang="en-GB" sz="1800" dirty="0" smtClean="0"/>
              <a:t>Comb </a:t>
            </a:r>
            <a:r>
              <a:rPr lang="en-GB" sz="1800" dirty="0"/>
              <a:t>2: A2 + M2 + R1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1800" dirty="0" smtClean="0"/>
          </a:p>
          <a:p>
            <a:pPr marL="539750" lvl="2">
              <a:buFont typeface="Wingdings" panose="05000000000000000000" pitchFamily="2" charset="2"/>
              <a:buChar char="Ø"/>
            </a:pPr>
            <a:r>
              <a:rPr lang="en-GB" sz="1800" dirty="0" smtClean="0"/>
              <a:t>Less </a:t>
            </a:r>
            <a:r>
              <a:rPr lang="en-GB" sz="1800" dirty="0"/>
              <a:t>opportunity to experiment with input parameters e.g. groundwater level and applied load  </a:t>
            </a:r>
          </a:p>
          <a:p>
            <a:pPr marL="539750" lvl="2">
              <a:buFont typeface="Wingdings" panose="05000000000000000000" pitchFamily="2" charset="2"/>
              <a:buChar char="Ø"/>
            </a:pPr>
            <a:r>
              <a:rPr lang="en-GB" sz="1800" dirty="0"/>
              <a:t>Characteristic Strength and values of </a:t>
            </a:r>
            <a:r>
              <a:rPr lang="en-GB" sz="1800" dirty="0" smtClean="0"/>
              <a:t>load and </a:t>
            </a:r>
            <a:r>
              <a:rPr lang="en-GB" sz="1800" dirty="0"/>
              <a:t>groundwater </a:t>
            </a:r>
          </a:p>
          <a:p>
            <a:pPr marL="1165225" indent="352425">
              <a:buFont typeface="Arial" panose="020B0604020202020204" pitchFamily="34" charset="0"/>
              <a:buChar char="•"/>
            </a:pPr>
            <a:r>
              <a:rPr lang="en-GB" sz="1800" dirty="0"/>
              <a:t>Loads developed from </a:t>
            </a:r>
            <a:r>
              <a:rPr lang="en-GB" sz="1800" dirty="0" smtClean="0"/>
              <a:t>EC0/BS5400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682" y="2250832"/>
            <a:ext cx="5106146" cy="2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74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Analysis &amp; Factors of Safety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4617"/>
            <a:ext cx="8596668" cy="4426746"/>
          </a:xfrm>
        </p:spPr>
        <p:txBody>
          <a:bodyPr>
            <a:normAutofit fontScale="92500" lnSpcReduction="10000"/>
          </a:bodyPr>
          <a:lstStyle/>
          <a:p>
            <a:pPr marL="285750" lvl="2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tx1"/>
                </a:solidFill>
              </a:rPr>
              <a:t>Clause 2.4.5.2 (P) of EN1997-1 defines the characteristic value as ‘a cautious estimate of the value affecting the occurrence of the limit state’</a:t>
            </a:r>
          </a:p>
          <a:p>
            <a:pPr marL="285750" lvl="2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tx1"/>
                </a:solidFill>
              </a:rPr>
              <a:t>Don’t confuse characteristic value with best estimate or moderately conservative design values but it could be the same</a:t>
            </a:r>
          </a:p>
          <a:p>
            <a:pPr marL="285750" lvl="2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tx1"/>
                </a:solidFill>
              </a:rPr>
              <a:t>The characteristic value is generally a choice based on engineering judgement and although is likely to equate to a value close to the best estimate value may tend to worst credible if the consequences of failure are deemed to be </a:t>
            </a:r>
            <a:r>
              <a:rPr lang="en-GB" sz="1700" dirty="0"/>
              <a:t>exceptionally serious. It should not be considered as the result of a statistical analysis as described in EN 1991. </a:t>
            </a:r>
          </a:p>
          <a:p>
            <a:pPr marL="285750" lvl="2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GB" sz="1700" dirty="0">
                <a:solidFill>
                  <a:schemeClr val="tx1"/>
                </a:solidFill>
              </a:rPr>
              <a:t>The choice of a value tending to worst credible must be viewed in the light of the likely failure mechanism and the fact that design values will have been assigned a subconscious partial safety factor prior to those applied through Eurocode 7.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en-GB" sz="1700" b="1" dirty="0">
                <a:solidFill>
                  <a:schemeClr val="tx1"/>
                </a:solidFill>
              </a:rPr>
              <a:t>Choice of Characteristic Value</a:t>
            </a:r>
          </a:p>
          <a:p>
            <a:pPr marL="285750" lvl="2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en-GB" sz="1700" dirty="0"/>
              <a:t> Is </a:t>
            </a:r>
            <a:r>
              <a:rPr lang="el-GR" sz="1700" dirty="0"/>
              <a:t>Φ</a:t>
            </a:r>
            <a:r>
              <a:rPr lang="en-GB" sz="1700" dirty="0"/>
              <a:t>’cv equivalent to characteristic strength?</a:t>
            </a:r>
          </a:p>
          <a:p>
            <a:pPr marL="285750" lvl="2" indent="-2857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en-GB" sz="1700" dirty="0"/>
              <a:t> Does choice of </a:t>
            </a:r>
            <a:r>
              <a:rPr lang="el-GR" sz="1700" dirty="0"/>
              <a:t>Φ</a:t>
            </a:r>
            <a:r>
              <a:rPr lang="en-GB" sz="1700" dirty="0"/>
              <a:t>’r  represent partial safety factor?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987" y="4461468"/>
            <a:ext cx="4136664" cy="22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52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Earthworks – </a:t>
            </a:r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Modes of Failure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- Introduction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6426851" cy="45173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Purpose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History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The Compaction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Earthworks Specifications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Fill Design &amp; Setting Specification Limits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Analysis </a:t>
            </a:r>
            <a:r>
              <a:rPr lang="en-GB" sz="2400" dirty="0" smtClean="0"/>
              <a:t>&amp; Factors of Safety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Modes of Failure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Management of Existing Assets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833" y="1808703"/>
            <a:ext cx="5762003" cy="383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66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Modes of Failure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54659"/>
            <a:ext cx="10727545" cy="4286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/>
              <a:t>Failure during construction</a:t>
            </a:r>
            <a:r>
              <a:rPr lang="en-GB" sz="2600" b="1" dirty="0" smtClean="0"/>
              <a:t>:</a:t>
            </a:r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r>
              <a:rPr lang="en-GB" sz="2600" b="1" dirty="0"/>
              <a:t>Cuttings</a:t>
            </a:r>
            <a:endParaRPr lang="en-GB" sz="2200" b="1" dirty="0"/>
          </a:p>
          <a:p>
            <a:r>
              <a:rPr lang="en-GB" sz="2200" dirty="0"/>
              <a:t>Presence of geological structures, bedding/laminations/fissures   </a:t>
            </a:r>
          </a:p>
          <a:p>
            <a:r>
              <a:rPr lang="en-GB" sz="2200" dirty="0"/>
              <a:t>Pre-existing shear surfaces (A21 Sevenoaks, M25 </a:t>
            </a:r>
            <a:r>
              <a:rPr lang="en-GB" sz="2200" dirty="0" err="1"/>
              <a:t>Godstone</a:t>
            </a:r>
            <a:r>
              <a:rPr lang="en-GB" sz="2200" dirty="0"/>
              <a:t>)</a:t>
            </a:r>
          </a:p>
          <a:p>
            <a:r>
              <a:rPr lang="en-GB" sz="2200" dirty="0"/>
              <a:t>Zones of contrasting permeability (M3 Camberley)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b="1" dirty="0"/>
              <a:t>Embankments</a:t>
            </a:r>
            <a:endParaRPr lang="en-GB" sz="2000" b="1" dirty="0"/>
          </a:p>
          <a:p>
            <a:r>
              <a:rPr lang="en-GB" sz="2200" dirty="0"/>
              <a:t>Failure of foundation on soft ground by lack of strength/ increase in pore pressure during loading.</a:t>
            </a:r>
          </a:p>
          <a:p>
            <a:r>
              <a:rPr lang="en-GB" sz="2200" dirty="0"/>
              <a:t>Slope height, geometry and angle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Modes of Failure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9287"/>
            <a:ext cx="8596668" cy="4542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Failure during construction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Picture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757" y="2109413"/>
            <a:ext cx="4861429" cy="337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166" y="2109413"/>
            <a:ext cx="4714712" cy="33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5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Modes of Failure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3341"/>
            <a:ext cx="10235176" cy="47480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900" b="1" dirty="0"/>
              <a:t>Failure during Operation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Equalisation of pore pressures after construction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Shrink/swell induced due to seasonal moisture changes and vegetation.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Deterioration of drainage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Presence of water in the embankment over time (mostly railways as water can enter through the ballast)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Work by </a:t>
            </a:r>
            <a:r>
              <a:rPr lang="en-GB" sz="2600" dirty="0" err="1"/>
              <a:t>Skempton</a:t>
            </a:r>
            <a:r>
              <a:rPr lang="en-GB" sz="2600" dirty="0"/>
              <a:t> &amp; Chandler in 1950's &amp; 1960's showed time dependent failure of earthworks cutting slopes particularly in over consolidated clays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Potts et al developed the theory of Progressive Failure in slopes in over-consolidated clay</a:t>
            </a:r>
          </a:p>
          <a:p>
            <a:pPr marL="273050" lvl="0" indent="-273050">
              <a:buFont typeface="Arial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sz="2600" i="1" dirty="0">
                <a:solidFill>
                  <a:srgbClr val="830051"/>
                </a:solidFill>
              </a:rPr>
              <a:t>Studies by Perry (1989), </a:t>
            </a:r>
            <a:r>
              <a:rPr lang="en-GB" sz="2600" i="1" dirty="0" err="1">
                <a:solidFill>
                  <a:srgbClr val="830051"/>
                </a:solidFill>
              </a:rPr>
              <a:t>Crabb</a:t>
            </a:r>
            <a:r>
              <a:rPr lang="en-GB" sz="2600" i="1" dirty="0">
                <a:solidFill>
                  <a:srgbClr val="830051"/>
                </a:solidFill>
              </a:rPr>
              <a:t> &amp; Atkinson (1991) and Perry, </a:t>
            </a:r>
            <a:r>
              <a:rPr lang="en-GB" sz="2600" i="1" dirty="0" err="1">
                <a:solidFill>
                  <a:srgbClr val="830051"/>
                </a:solidFill>
              </a:rPr>
              <a:t>Pedley</a:t>
            </a:r>
            <a:r>
              <a:rPr lang="en-GB" sz="2600" i="1" dirty="0">
                <a:solidFill>
                  <a:srgbClr val="830051"/>
                </a:solidFill>
              </a:rPr>
              <a:t> &amp; Reid (2003) showed failure surfaces were usually to a maximum depth of 2.5 metres into the slope.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Modes of Failure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4486"/>
            <a:ext cx="8596668" cy="484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Failure during operation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09" y="1930400"/>
            <a:ext cx="2855864" cy="189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841" y="1912347"/>
            <a:ext cx="2560643" cy="19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135" y="4201848"/>
            <a:ext cx="2596334" cy="193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F9D5365-D4AA-4C3E-BF30-6CAEEE88EA74" descr="cid:EF9D5365-D4AA-4C3E-BF30-6CAEEE88EA74"/>
          <p:cNvPicPr>
            <a:picLocks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849" y="4244888"/>
            <a:ext cx="2645672" cy="19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4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Modes of Failure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1049"/>
            <a:ext cx="8596668" cy="455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Failure during operation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787" y="1979526"/>
            <a:ext cx="6424992" cy="391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5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Modes of Failure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5719"/>
            <a:ext cx="8596668" cy="4665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Failure during operation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573" y="1809666"/>
            <a:ext cx="4841973" cy="36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706" y="2660284"/>
            <a:ext cx="4999321" cy="36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1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– Modes of Failure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909"/>
            <a:ext cx="8596668" cy="4624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Failure during operation: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Consider also SLS failures which could cause disruption of service or disruption to adjacent third parties.</a:t>
            </a:r>
          </a:p>
          <a:p>
            <a:pPr marL="803275" indent="-260350">
              <a:buFont typeface="Arial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Settlement </a:t>
            </a:r>
            <a:r>
              <a:rPr lang="en-GB" sz="2400" dirty="0"/>
              <a:t>of embankment over time</a:t>
            </a:r>
          </a:p>
          <a:p>
            <a:pPr marL="803275" indent="-260350">
              <a:buFont typeface="Arial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Softening </a:t>
            </a:r>
            <a:r>
              <a:rPr lang="en-GB" sz="2400" dirty="0"/>
              <a:t>of base of cutting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Rail more critical than road (5mm maximum differential settlement across rails)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/>
              <a:t>Lateral movement of cutting slope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Causes settlement of adjacent buildings/services </a:t>
            </a:r>
            <a:r>
              <a:rPr lang="en-GB" sz="2800" dirty="0"/>
              <a:t>   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3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Earthworks – Management of Existing Assets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Earthworks – Management of Existing Assets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There is a considerable numbers of linear miles of exiting road and rail assets in the UK that need to be considered from the point of view of resilience.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Rail assets were generally constructed some 100 -175 years ago with no mechanised plant and before Soil Mechanics was invented.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Most of the major trunk road and motorway network is 30 – 40 years old.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Failures during operation detailed previously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Ground Investigation of existing assets is difficult as exploratory holes cannot be positioned due to live traffic or landowner issues.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Work by Perry (TRL RR199) provides a useful guide to ‘in service’ stability of highway assets.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Earthworks – Management of Existing Assets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426" y="1291180"/>
            <a:ext cx="5760055" cy="4878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Is it right to assess existing Infrastructure assets to current design Standards or should they be assessed to the design Standards applicable when they were constructed??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HE IAN 161/13 does not require betterment of existing earthwork assets and not worse than for widened earthworks.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LUL Engineering Standard 1-054  Civil Engineering - Earth structures has an interesting interpretation of Eurocode 7.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480" y="2582426"/>
            <a:ext cx="5736093" cy="38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Earthworks - Purpose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Questions ?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412" y="3112925"/>
            <a:ext cx="4639773" cy="311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96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- Purpose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85103"/>
            <a:ext cx="10848125" cy="475625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sz="2000" b="1" dirty="0"/>
              <a:t>The purpose of earthworks should be: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To produce a balance between excavated and placed materials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The provision of a well constructed excavation or formation of a reliable platform for the subsequent construction of engineering fill (</a:t>
            </a:r>
            <a:r>
              <a:rPr lang="en-GB" sz="1600" b="1" dirty="0"/>
              <a:t>Design</a:t>
            </a:r>
            <a:r>
              <a:rPr lang="en-GB" sz="16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The provision of a sound and durable fill, capable of being handled, placed and compacted to a standard which is appropriate to the requirements of the earthwork as a whole and any structures that it may support (</a:t>
            </a:r>
            <a:r>
              <a:rPr lang="en-GB" sz="1600" b="1" dirty="0"/>
              <a:t>Design &amp; Specification</a:t>
            </a:r>
            <a:r>
              <a:rPr lang="en-GB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Provision of a means of compaction to enable the serviceability (and if necessary the ultimate) limit state criteria to be met. (</a:t>
            </a:r>
            <a:r>
              <a:rPr lang="en-GB" sz="1600" b="1" dirty="0"/>
              <a:t>Specification</a:t>
            </a:r>
            <a:r>
              <a:rPr lang="en-GB" sz="1600" dirty="0"/>
              <a:t>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89" y="3676732"/>
            <a:ext cx="4836242" cy="27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111208 old Laggan-Tormore files (PG)\45. Site Visit Records_Photographs\aerial photos\IMG_4843 8x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202" y="3398960"/>
            <a:ext cx="4010485" cy="3007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Earthworks - History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- History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5849"/>
            <a:ext cx="8596668" cy="4245514"/>
          </a:xfrm>
        </p:spPr>
        <p:txBody>
          <a:bodyPr/>
          <a:lstStyle/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>
                <a:solidFill>
                  <a:schemeClr val="tx2"/>
                </a:solidFill>
              </a:rPr>
              <a:t>4000 years ago Stone Age Burial mounds</a:t>
            </a:r>
          </a:p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>
                <a:solidFill>
                  <a:schemeClr val="tx2"/>
                </a:solidFill>
              </a:rPr>
              <a:t>Roman roads followed natural contours</a:t>
            </a:r>
          </a:p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>
                <a:solidFill>
                  <a:schemeClr val="tx2"/>
                </a:solidFill>
              </a:rPr>
              <a:t>Canals, 18th century, construction generally horizontal with locks to overcome gradients</a:t>
            </a:r>
          </a:p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>
                <a:solidFill>
                  <a:schemeClr val="tx2"/>
                </a:solidFill>
              </a:rPr>
              <a:t>Railways, 19th century, requirement for maximum 1V:50H gradient. (2 to 3 million cubic yards of material yearly between 1834-1841)</a:t>
            </a:r>
          </a:p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>
                <a:solidFill>
                  <a:schemeClr val="tx2"/>
                </a:solidFill>
              </a:rPr>
              <a:t>Roads, from 1920's, generally gradient less than 1V:10H for major </a:t>
            </a:r>
            <a:r>
              <a:rPr lang="en-GB" sz="1800" dirty="0" smtClean="0">
                <a:solidFill>
                  <a:schemeClr val="tx2"/>
                </a:solidFill>
              </a:rPr>
              <a:t>highways</a:t>
            </a:r>
          </a:p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 smtClean="0">
                <a:solidFill>
                  <a:schemeClr val="tx2"/>
                </a:solidFill>
              </a:rPr>
              <a:t>World War II saw the main developments in modern earthworks practice in the UK</a:t>
            </a:r>
          </a:p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 smtClean="0">
                <a:solidFill>
                  <a:schemeClr val="tx2"/>
                </a:solidFill>
              </a:rPr>
              <a:t>Major work on Earthworks on Transport Research Laboratory in 1950s to 1980s</a:t>
            </a:r>
            <a:endParaRPr lang="en-GB" sz="1800" dirty="0">
              <a:solidFill>
                <a:schemeClr val="tx2"/>
              </a:solidFill>
            </a:endParaRPr>
          </a:p>
          <a:p>
            <a:pPr marL="360363" lvl="1" indent="-360363">
              <a:lnSpc>
                <a:spcPct val="90000"/>
              </a:lnSpc>
              <a:spcBef>
                <a:spcPts val="900"/>
              </a:spcBef>
              <a:buFont typeface="Arial" pitchFamily="34" charset="0"/>
              <a:buChar char="●"/>
            </a:pPr>
            <a:r>
              <a:rPr lang="en-GB" sz="1800" dirty="0">
                <a:solidFill>
                  <a:schemeClr val="tx2"/>
                </a:solidFill>
              </a:rPr>
              <a:t>Major motorways predominantly constructed in 1970’s and 1980’s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Earthworks - History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0433"/>
            <a:ext cx="5522499" cy="4640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How were they constructed</a:t>
            </a:r>
            <a:r>
              <a:rPr lang="en-GB" sz="2000" dirty="0"/>
              <a:t>?</a:t>
            </a:r>
          </a:p>
          <a:p>
            <a:endParaRPr lang="en-GB" sz="1100" dirty="0"/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Initially bulk earthmoving by horse and wagon, then late 19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century steam driven plant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Material end or side tipped with no formal compaction but informal through traffic  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Fill cut and placed at angle of natural repose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Generally no embankment foundation treatment.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135" y="1708220"/>
            <a:ext cx="5801100" cy="399924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5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9185751" cy="1362075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Earthworks – Fill DESIGN </a:t>
            </a:r>
            <a:r>
              <a:rPr lang="en-GB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&amp; SETTING SPECIFICATION LIMITS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Key Principles And Practicalities of Earthworks</a:t>
            </a:r>
            <a:endParaRPr lang="en-GB" dirty="0"/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2638</Words>
  <Application>Microsoft Office PowerPoint</Application>
  <PresentationFormat>Custom</PresentationFormat>
  <Paragraphs>326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Key Principles and Practicalities of Earthworks   Paul Nowak, Technical Director – Infrastructure Geotechnics, Atkins  Peter Gilbert, Head of Ground Engineering &amp; Tunnelling, Jacobs</vt:lpstr>
      <vt:lpstr>disclaimer</vt:lpstr>
      <vt:lpstr>Earthworks - Introduction</vt:lpstr>
      <vt:lpstr>Earthworks - Purpose</vt:lpstr>
      <vt:lpstr>Earthworks - Purpose</vt:lpstr>
      <vt:lpstr>Earthworks - History</vt:lpstr>
      <vt:lpstr>Earthworks - History</vt:lpstr>
      <vt:lpstr>Earthworks - History</vt:lpstr>
      <vt:lpstr>Earthworks – Fill DESIGN &amp; SETTING SPECIFICATION LIMITS</vt:lpstr>
      <vt:lpstr>Earthworks Fill Design</vt:lpstr>
      <vt:lpstr>Earthworks Fill Design</vt:lpstr>
      <vt:lpstr>The Compaction Process</vt:lpstr>
      <vt:lpstr>Fill Material Classification</vt:lpstr>
      <vt:lpstr>Fill Material Classification</vt:lpstr>
      <vt:lpstr>Fill behaviours </vt:lpstr>
      <vt:lpstr>Design considerations</vt:lpstr>
      <vt:lpstr>Desirable properties of compacted Fill</vt:lpstr>
      <vt:lpstr>Fill behaviours to avoid</vt:lpstr>
      <vt:lpstr>Relationship testing</vt:lpstr>
      <vt:lpstr>Tools available to aid design</vt:lpstr>
      <vt:lpstr>Earthworks Specifications</vt:lpstr>
      <vt:lpstr>Recognition of “earthworks fill design” within standards</vt:lpstr>
      <vt:lpstr>Earthworks – Analysis &amp; Factors of Safety</vt:lpstr>
      <vt:lpstr>Earthworks – Analysis &amp; Factors of Safety</vt:lpstr>
      <vt:lpstr>Earthworks – Analysis &amp; Factors of Safety</vt:lpstr>
      <vt:lpstr>Earthworks – Analysis &amp; Factors of Safety</vt:lpstr>
      <vt:lpstr>Earthworks – Analysis &amp; Factors of Safety</vt:lpstr>
      <vt:lpstr>Earthworks – Analysis &amp; Factors of Safety</vt:lpstr>
      <vt:lpstr>Earthworks – Modes of Failure</vt:lpstr>
      <vt:lpstr>Earthworks – Modes of Failure</vt:lpstr>
      <vt:lpstr>Earthworks – Modes of Failure</vt:lpstr>
      <vt:lpstr>Earthworks – Modes of Failure</vt:lpstr>
      <vt:lpstr>Earthworks – Modes of Failure</vt:lpstr>
      <vt:lpstr>Earthworks – Modes of Failure</vt:lpstr>
      <vt:lpstr>Earthworks – Modes of Failure</vt:lpstr>
      <vt:lpstr>Earthworks – Modes of Failure</vt:lpstr>
      <vt:lpstr>Earthworks – Management of Existing Assets</vt:lpstr>
      <vt:lpstr>Earthworks – Management of Existing Assets</vt:lpstr>
      <vt:lpstr>Earthworks – Management of Existing Assets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Key Principles and Practicalities of Earthworks   Paul Nowak, Technical Director – Infrastructure Geotechnics, Atkins  Peter Gilbert, Head of Ground Engineering &amp; Tunnelling, Jacobs</dc:title>
  <dc:creator>Nowak, Paul</dc:creator>
  <cp:lastModifiedBy>Gilbert, Peter</cp:lastModifiedBy>
  <cp:revision>22</cp:revision>
  <cp:lastPrinted>2016-06-21T08:36:49Z</cp:lastPrinted>
  <dcterms:created xsi:type="dcterms:W3CDTF">2016-06-15T07:42:43Z</dcterms:created>
  <dcterms:modified xsi:type="dcterms:W3CDTF">2016-06-21T08:36:50Z</dcterms:modified>
</cp:coreProperties>
</file>